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lyn\Documents\Books\Physics%20of%20Computing\Figures\Logic%20Gates\itrs-clock-pow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lyn\Documents\Books\Physics%20of%20Computing\Figures\Logic%20Gates\itrs-clock-pow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lyn\Documents\Books\Physics%20of%20Computing\Figures\Logic%20Gates\itrs-clock-pow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112642169728784"/>
          <c:y val="7.4548702245552642E-2"/>
          <c:w val="0.7240402449693788"/>
          <c:h val="0.832619568387284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Sheet1!$B$4:$B$23</c:f>
              <c:numCache>
                <c:formatCode>General</c:formatCode>
                <c:ptCount val="2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</c:numCache>
            </c:numRef>
          </c:xVal>
          <c:yVal>
            <c:numRef>
              <c:f>Sheet1!$C$4:$C$23</c:f>
              <c:numCache>
                <c:formatCode>General</c:formatCode>
                <c:ptCount val="20"/>
                <c:pt idx="0">
                  <c:v>1.6839999999999999</c:v>
                </c:pt>
                <c:pt idx="1">
                  <c:v>2.3170000000000002</c:v>
                </c:pt>
                <c:pt idx="2">
                  <c:v>3.0880000000000001</c:v>
                </c:pt>
                <c:pt idx="3">
                  <c:v>3.99</c:v>
                </c:pt>
                <c:pt idx="4">
                  <c:v>5.173</c:v>
                </c:pt>
                <c:pt idx="5">
                  <c:v>5.6310000000000002</c:v>
                </c:pt>
                <c:pt idx="6">
                  <c:v>4.7</c:v>
                </c:pt>
                <c:pt idx="7">
                  <c:v>5.0629999999999997</c:v>
                </c:pt>
                <c:pt idx="8">
                  <c:v>5.4539999999999997</c:v>
                </c:pt>
                <c:pt idx="9">
                  <c:v>5.875</c:v>
                </c:pt>
                <c:pt idx="10">
                  <c:v>6.3289999999999997</c:v>
                </c:pt>
                <c:pt idx="11">
                  <c:v>6.8170000000000002</c:v>
                </c:pt>
                <c:pt idx="12">
                  <c:v>7.3440000000000003</c:v>
                </c:pt>
                <c:pt idx="13">
                  <c:v>7.9109999999999996</c:v>
                </c:pt>
                <c:pt idx="14">
                  <c:v>8.5220000000000002</c:v>
                </c:pt>
                <c:pt idx="15">
                  <c:v>9.18</c:v>
                </c:pt>
                <c:pt idx="16">
                  <c:v>9.8889999999999993</c:v>
                </c:pt>
                <c:pt idx="17">
                  <c:v>10.561999999999999</c:v>
                </c:pt>
                <c:pt idx="18">
                  <c:v>11.475</c:v>
                </c:pt>
                <c:pt idx="19">
                  <c:v>12.361000000000001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019424"/>
        <c:axId val="153017464"/>
      </c:scatterChart>
      <c:valAx>
        <c:axId val="153019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017464"/>
        <c:crosses val="autoZero"/>
        <c:crossBetween val="midCat"/>
      </c:valAx>
      <c:valAx>
        <c:axId val="153017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clock frequency (GHz)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01942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Sheet1!$D$3</c:f>
              <c:strCache>
                <c:ptCount val="1"/>
                <c:pt idx="0">
                  <c:v>high performance power (W)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Sheet1!$B$4:$B$23</c:f>
              <c:numCache>
                <c:formatCode>General</c:formatCode>
                <c:ptCount val="20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</c:numCache>
            </c:numRef>
          </c:xVal>
          <c:yVal>
            <c:numRef>
              <c:f>Sheet1!$D$4:$D$23</c:f>
              <c:numCache>
                <c:formatCode>General</c:formatCode>
                <c:ptCount val="20"/>
                <c:pt idx="0">
                  <c:v>130</c:v>
                </c:pt>
                <c:pt idx="1">
                  <c:v>140</c:v>
                </c:pt>
                <c:pt idx="2">
                  <c:v>150</c:v>
                </c:pt>
                <c:pt idx="3">
                  <c:v>160</c:v>
                </c:pt>
                <c:pt idx="4">
                  <c:v>170</c:v>
                </c:pt>
                <c:pt idx="5">
                  <c:v>180</c:v>
                </c:pt>
                <c:pt idx="6">
                  <c:v>190</c:v>
                </c:pt>
                <c:pt idx="7">
                  <c:v>198</c:v>
                </c:pt>
                <c:pt idx="8">
                  <c:v>198</c:v>
                </c:pt>
                <c:pt idx="9">
                  <c:v>198</c:v>
                </c:pt>
                <c:pt idx="10">
                  <c:v>198</c:v>
                </c:pt>
                <c:pt idx="11">
                  <c:v>198</c:v>
                </c:pt>
                <c:pt idx="12">
                  <c:v>198</c:v>
                </c:pt>
                <c:pt idx="13">
                  <c:v>198</c:v>
                </c:pt>
                <c:pt idx="14">
                  <c:v>198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2539496"/>
        <c:axId val="332537144"/>
      </c:scatterChart>
      <c:valAx>
        <c:axId val="332539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2537144"/>
        <c:crosses val="autoZero"/>
        <c:crossBetween val="midCat"/>
      </c:valAx>
      <c:valAx>
        <c:axId val="332537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 consumption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25394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2"/>
          <c:order val="0"/>
          <c:tx>
            <c:strRef>
              <c:f>Sheet1!$E$3</c:f>
              <c:strCache>
                <c:ptCount val="1"/>
                <c:pt idx="0">
                  <c:v>VDD high performance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Sheet1!$B$4:$B$18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Sheet1!$E$4:$E$18</c:f>
              <c:numCache>
                <c:formatCode>General</c:formatCode>
                <c:ptCount val="15"/>
                <c:pt idx="0">
                  <c:v>1.1000000000000001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0.9</c:v>
                </c:pt>
                <c:pt idx="5">
                  <c:v>0.9</c:v>
                </c:pt>
                <c:pt idx="6">
                  <c:v>1.1000000000000001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0.95</c:v>
                </c:pt>
                <c:pt idx="11">
                  <c:v>0.9</c:v>
                </c:pt>
                <c:pt idx="12">
                  <c:v>0.9</c:v>
                </c:pt>
                <c:pt idx="13">
                  <c:v>0.9</c:v>
                </c:pt>
                <c:pt idx="14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058448"/>
        <c:axId val="326060408"/>
      </c:scatterChart>
      <c:valAx>
        <c:axId val="326058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6060408"/>
        <c:crosses val="autoZero"/>
        <c:crossBetween val="midCat"/>
      </c:valAx>
      <c:valAx>
        <c:axId val="3260604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 supply voltage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60584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Scaling theory and reliability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3: Logic Gates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rates and power consumption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Worst-case energy per bit at room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𝑏</m:t>
                        </m:r>
                      </m:sub>
                    </m:sSub>
                    <m:r>
                      <a:rPr lang="en-US" i="1"/>
                      <m:t>=2.8×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−21</m:t>
                        </m:r>
                      </m:sup>
                    </m:sSup>
                    <m:r>
                      <a:rPr lang="en-US" i="1"/>
                      <m:t> </m:t>
                    </m:r>
                    <m:r>
                      <a:rPr lang="en-US" i="1"/>
                      <m:t>𝐽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𝐿</m:t>
                        </m:r>
                      </m:sub>
                    </m:sSub>
                    <m:r>
                      <a:rPr lang="en-US" i="1"/>
                      <m:t>=1.8 </m:t>
                    </m:r>
                    <m:r>
                      <a:rPr lang="en-US" i="1"/>
                      <m:t>𝑓𝐹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Energy required to charge one bit to 1V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𝑏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1.8 </m:t>
                        </m:r>
                        <m:r>
                          <a:rPr lang="en-US" i="1"/>
                          <m:t>𝑓𝐹</m:t>
                        </m:r>
                      </m:e>
                    </m:d>
                    <m:sSup>
                      <m:sSupPr>
                        <m:ctrlPr>
                          <a:rPr lang="en-US" i="1"/>
                        </m:ctrlPr>
                      </m:sSup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1</m:t>
                            </m:r>
                            <m:r>
                              <a:rPr lang="en-US" i="1"/>
                              <m:t>𝑉</m:t>
                            </m:r>
                          </m:e>
                        </m:d>
                      </m:e>
                      <m:sup>
                        <m:r>
                          <a:rPr lang="en-US" i="1"/>
                          <m:t>2</m:t>
                        </m:r>
                      </m:sup>
                    </m:sSup>
                    <m:r>
                      <a:rPr lang="en-US" i="1"/>
                      <m:t>=0.9</m:t>
                    </m:r>
                    <m:r>
                      <a:rPr lang="en-US" i="1"/>
                      <m:t>𝑓𝐽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Realistic case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5</m:t>
                        </m:r>
                      </m:sup>
                    </m:sSup>
                  </m:oMath>
                </a14:m>
                <a:r>
                  <a:rPr lang="en-US" dirty="0" smtClean="0"/>
                  <a:t> higher energy.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𝑒𝑟𝑟</m:t>
                        </m:r>
                      </m:sub>
                    </m:sSub>
                    <m:r>
                      <a:rPr lang="en-US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</m:t>
                            </m:r>
                            <m:sSup>
                              <m:sSupPr>
                                <m:ctrlPr>
                                  <a:rPr lang="en-US" i="1"/>
                                </m:ctrlPr>
                              </m:sSupPr>
                              <m:e>
                                <m:r>
                                  <a:rPr lang="en-US" i="1"/>
                                  <m:t>0.9×10</m:t>
                                </m:r>
                              </m:e>
                              <m:sup>
                                <m:r>
                                  <a:rPr lang="en-US" i="1"/>
                                  <m:t>−15</m:t>
                                </m:r>
                              </m:sup>
                            </m:sSup>
                          </m:num>
                          <m:den>
                            <m:r>
                              <a:rPr lang="en-US" i="1"/>
                              <m:t>𝑘𝑇</m:t>
                            </m:r>
                          </m:den>
                        </m:f>
                      </m:sup>
                    </m:sSup>
                    <m:r>
                      <a:rPr lang="en-US" i="1"/>
                      <m:t>≈0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Low-reliability case power consumption: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𝑛</m:t>
                        </m:r>
                      </m:e>
                      <m:sub>
                        <m:r>
                          <a:rPr lang="en-US" i="1"/>
                          <m:t>𝑑</m:t>
                        </m:r>
                      </m:sub>
                    </m:sSub>
                    <m:r>
                      <a:rPr lang="en-US" i="1"/>
                      <m:t>=1×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9</m:t>
                        </m:r>
                      </m:sup>
                    </m:sSup>
                  </m:oMath>
                </a14:m>
                <a:r>
                  <a:rPr lang="en-US" dirty="0" smtClean="0"/>
                  <a:t>, speed </a:t>
                </a:r>
                <a14:m>
                  <m:oMath xmlns:m="http://schemas.openxmlformats.org/officeDocument/2006/math">
                    <m:r>
                      <a:rPr lang="en-US" i="1"/>
                      <m:t>1×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−9</m:t>
                        </m:r>
                      </m:sup>
                    </m:sSup>
                    <m:r>
                      <a:rPr lang="en-US" i="1"/>
                      <m:t> </m:t>
                    </m:r>
                    <m:r>
                      <a:rPr lang="en-US" i="1"/>
                      <m:t>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Chip power consumption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𝑏</m:t>
                        </m:r>
                      </m:sub>
                    </m:sSub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𝑛</m:t>
                        </m:r>
                      </m:e>
                      <m:sub>
                        <m:r>
                          <a:rPr lang="en-US" i="1"/>
                          <m:t>𝑑</m:t>
                        </m:r>
                      </m:sub>
                    </m:sSub>
                    <m:r>
                      <a:rPr lang="en-US" i="1"/>
                      <m:t>𝑓</m:t>
                    </m:r>
                    <m:r>
                      <a:rPr lang="en-US" i="1"/>
                      <m:t>=0.0028 </m:t>
                    </m:r>
                    <m:r>
                      <a:rPr lang="en-US" i="1"/>
                      <m:t>𝑊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Realistic case:</a:t>
                </a:r>
              </a:p>
              <a:p>
                <a:pPr lvl="1"/>
                <a:r>
                  <a:rPr lang="en-US" dirty="0" smtClean="0"/>
                  <a:t>If all gates operate all the time, total power is </a:t>
                </a:r>
                <a14:m>
                  <m:oMath xmlns:m="http://schemas.openxmlformats.org/officeDocument/2006/math">
                    <m:r>
                      <a:rPr lang="en-US" i="1"/>
                      <m:t>900 </m:t>
                    </m:r>
                    <m:r>
                      <a:rPr lang="en-US" i="1"/>
                      <m:t>𝑊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In most systems, not all gates operate all the time, lowering power consumption.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28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 scaling theory</a:t>
            </a:r>
          </a:p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38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scaling theory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Developed by Dennard </a:t>
                </a:r>
                <a:r>
                  <a:rPr lang="en-US" i="1" dirty="0" smtClean="0"/>
                  <a:t>et al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Analyzes the effects of geometric scaling on delay, power.</a:t>
                </a:r>
              </a:p>
              <a:p>
                <a:pPr lvl="1"/>
                <a:r>
                  <a:rPr lang="en-US" dirty="0" smtClean="0"/>
                  <a:t>Compare scaled and unscaled values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r>
                              <a:rPr lang="en-US" i="1"/>
                              <m:t>𝑡</m:t>
                            </m:r>
                          </m:e>
                        </m:acc>
                      </m:num>
                      <m:den>
                        <m:r>
                          <a:rPr lang="en-US" i="1"/>
                          <m:t>𝑡</m:t>
                        </m:r>
                      </m:den>
                    </m:f>
                  </m:oMath>
                </a14:m>
                <a:r>
                  <a:rPr lang="en-US" dirty="0" smtClean="0"/>
                  <a:t>, etc.</a:t>
                </a:r>
              </a:p>
              <a:p>
                <a:r>
                  <a:rPr lang="en-US" dirty="0" smtClean="0"/>
                  <a:t>Provides motivation, explanation for Moore’s Law.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0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All dimensions scale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 smtClean="0"/>
                  <a:t>: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Transistor W, L.</a:t>
                </a:r>
              </a:p>
              <a:p>
                <a:pPr lvl="1"/>
                <a:r>
                  <a:rPr lang="en-US" dirty="0" smtClean="0"/>
                  <a:t>Oxide thickness.</a:t>
                </a:r>
              </a:p>
              <a:p>
                <a:r>
                  <a:rPr lang="en-US" dirty="0" smtClean="0"/>
                  <a:t>Power supply voltage scales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Doping scales by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80" r="-2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079460"/>
            <a:ext cx="5181600" cy="184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20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effects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Gate capacitance: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𝑔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𝜖</m:t>
                            </m:r>
                          </m:e>
                          <m:sub>
                            <m:r>
                              <a:rPr lang="en-US" i="1"/>
                              <m:t>𝑜𝑥</m:t>
                            </m:r>
                          </m:sub>
                        </m:sSub>
                        <m:r>
                          <a:rPr lang="en-US" i="1"/>
                          <m:t>𝑊𝐿</m:t>
                        </m:r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𝑡</m:t>
                            </m:r>
                          </m:e>
                          <m:sub>
                            <m:r>
                              <a:rPr lang="en-US" i="1"/>
                              <m:t>𝑜𝑥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𝐶</m:t>
                                </m:r>
                              </m:e>
                              <m:sub>
                                <m:r>
                                  <a:rPr lang="en-US" i="1"/>
                                  <m:t>𝑔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𝐶</m:t>
                            </m:r>
                          </m:e>
                          <m:sub>
                            <m:r>
                              <a:rPr lang="en-US" i="1"/>
                              <m:t>𝑔</m:t>
                            </m:r>
                          </m:sub>
                        </m:sSub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type m:val="skw"/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Saturation current: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𝐼</m:t>
                                </m:r>
                              </m:e>
                              <m:sub>
                                <m:r>
                                  <a:rPr lang="en-US" i="1"/>
                                  <m:t>𝑑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𝐼</m:t>
                            </m:r>
                          </m:e>
                          <m:sub>
                            <m:r>
                              <a:rPr lang="en-US" i="1"/>
                              <m:t>𝑑</m:t>
                            </m:r>
                          </m:sub>
                        </m:sSub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r>
                              <a:rPr lang="en-US" i="1"/>
                              <m:t>𝑘</m:t>
                            </m:r>
                            <m:r>
                              <a:rPr lang="en-US" i="1"/>
                              <m:t>′</m:t>
                            </m:r>
                          </m:e>
                        </m:acc>
                      </m:num>
                      <m:den>
                        <m:r>
                          <a:rPr lang="en-US" i="1"/>
                          <m:t>𝑘</m:t>
                        </m:r>
                        <m:r>
                          <a:rPr lang="en-US" i="1"/>
                          <m:t>′</m:t>
                        </m:r>
                      </m:den>
                    </m:f>
                    <m:f>
                      <m:fPr>
                        <m:ctrlPr>
                          <a:rPr lang="en-US" i="1"/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𝑊</m:t>
                                </m:r>
                              </m:e>
                            </m:acc>
                          </m:num>
                          <m:den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𝐿</m:t>
                                </m:r>
                              </m:e>
                            </m:acc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𝑊</m:t>
                            </m:r>
                          </m:num>
                          <m:den>
                            <m:r>
                              <a:rPr lang="en-US" i="1"/>
                              <m:t>𝐿</m:t>
                            </m:r>
                          </m:den>
                        </m:f>
                      </m:den>
                    </m:f>
                    <m:f>
                      <m:fPr>
                        <m:ctrlPr>
                          <a:rPr lang="en-US" i="1"/>
                        </m:ctrlPr>
                      </m:fPr>
                      <m:num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(</m:t>
                            </m:r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𝑔𝑠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/>
                              <m:t>−</m:t>
                            </m:r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𝑡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i="1"/>
                              <m:t>)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(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𝑔𝑠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𝑡</m:t>
                                </m:r>
                              </m:sub>
                            </m:sSub>
                            <m:r>
                              <a:rPr lang="en-US" i="1"/>
                              <m:t>)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Delay model: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𝑡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𝐶𝑉</m:t>
                        </m:r>
                      </m:num>
                      <m:den>
                        <m:r>
                          <a:rPr lang="en-US" i="1"/>
                          <m:t>𝐼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r>
                              <a:rPr lang="en-US" i="1"/>
                              <m:t>𝑡</m:t>
                            </m:r>
                          </m:e>
                        </m:acc>
                      </m:num>
                      <m:den>
                        <m:r>
                          <a:rPr lang="en-US" i="1"/>
                          <m:t>𝑡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𝐶</m:t>
                                </m:r>
                              </m:e>
                            </m:acc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</m:acc>
                          </m:num>
                          <m:den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𝐼</m:t>
                                </m:r>
                              </m:e>
                            </m:acc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𝐶𝑉</m:t>
                            </m:r>
                          </m:num>
                          <m:den>
                            <m:r>
                              <a:rPr lang="en-US" i="1"/>
                              <m:t>𝐼</m:t>
                            </m:r>
                          </m:den>
                        </m:f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Power: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Power density constant.</a:t>
                </a:r>
              </a:p>
              <a:p>
                <a:r>
                  <a:rPr lang="en-US" dirty="0" smtClean="0"/>
                  <a:t>Wire scaling based on lumped resistance: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/>
                            </m:ctrlPr>
                          </m:accPr>
                          <m:e>
                            <m:r>
                              <a:rPr lang="en-US" i="1"/>
                              <m:t>𝑅</m:t>
                            </m:r>
                          </m:e>
                        </m:acc>
                      </m:num>
                      <m:den>
                        <m:r>
                          <a:rPr lang="en-US" i="1"/>
                          <m:t>𝑅</m:t>
                        </m:r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𝐿</m:t>
                                </m:r>
                              </m:e>
                            </m:acc>
                          </m:num>
                          <m:den>
                            <m:acc>
                              <m:accPr>
                                <m:chr m:val="̂"/>
                                <m:ctrlPr>
                                  <a:rPr lang="en-US" i="1"/>
                                </m:ctrlPr>
                              </m:accPr>
                              <m:e>
                                <m:r>
                                  <a:rPr lang="en-US" i="1"/>
                                  <m:t>𝐴</m:t>
                                </m:r>
                              </m:e>
                            </m:acc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𝐿</m:t>
                            </m:r>
                          </m:num>
                          <m:den>
                            <m:r>
                              <a:rPr lang="en-US" i="1"/>
                              <m:t>𝐴</m:t>
                            </m:r>
                          </m:den>
                        </m:f>
                      </m:den>
                    </m:f>
                    <m:r>
                      <a:rPr lang="en-US" i="1"/>
                      <m:t>=</m:t>
                    </m:r>
                    <m:r>
                      <a:rPr lang="en-US" i="1"/>
                      <m:t>𝑥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82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7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scaling in practice (ITRS)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111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in practice, cont’d.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2825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Gates need to operate reliability.</a:t>
            </a:r>
          </a:p>
          <a:p>
            <a:r>
              <a:rPr lang="en-US" dirty="0" smtClean="0"/>
              <a:t>Thermodynamics introduces randomness into operation.</a:t>
            </a:r>
          </a:p>
          <a:p>
            <a:r>
              <a:rPr lang="en-US" dirty="0" smtClean="0"/>
              <a:t>Energy bands can be viewed as barriers to electrons.</a:t>
            </a:r>
          </a:p>
          <a:p>
            <a:pPr lvl="1"/>
            <a:r>
              <a:rPr lang="en-US" dirty="0" smtClean="0"/>
              <a:t>How likely is an electron to jump the barrier and enter an undesired state?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27529" y="2747951"/>
            <a:ext cx="1501504" cy="196578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229033" y="2747951"/>
            <a:ext cx="1630945" cy="196578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852296" y="2747951"/>
            <a:ext cx="1501504" cy="196578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29033" y="2529531"/>
            <a:ext cx="1630945" cy="218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oxide</a:t>
            </a:r>
            <a:endParaRPr lang="en-US" sz="1350" dirty="0"/>
          </a:p>
        </p:txBody>
      </p:sp>
      <p:sp>
        <p:nvSpPr>
          <p:cNvPr id="21" name="Rectangle 20"/>
          <p:cNvSpPr/>
          <p:nvPr/>
        </p:nvSpPr>
        <p:spPr>
          <a:xfrm>
            <a:off x="8229033" y="2068421"/>
            <a:ext cx="1630945" cy="46111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gate</a:t>
            </a:r>
            <a:endParaRPr lang="en-US" sz="135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326789" y="3500306"/>
            <a:ext cx="525984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6326789" y="2860318"/>
            <a:ext cx="5259844" cy="396630"/>
          </a:xfrm>
          <a:custGeom>
            <a:avLst/>
            <a:gdLst>
              <a:gd name="connsiteX0" fmla="*/ 0 w 6132786"/>
              <a:gd name="connsiteY0" fmla="*/ 355308 h 396630"/>
              <a:gd name="connsiteX1" fmla="*/ 1742089 w 6132786"/>
              <a:gd name="connsiteY1" fmla="*/ 347425 h 396630"/>
              <a:gd name="connsiteX2" fmla="*/ 2207172 w 6132786"/>
              <a:gd name="connsiteY2" fmla="*/ 87294 h 396630"/>
              <a:gd name="connsiteX3" fmla="*/ 2577662 w 6132786"/>
              <a:gd name="connsiteY3" fmla="*/ 32114 h 396630"/>
              <a:gd name="connsiteX4" fmla="*/ 3870434 w 6132786"/>
              <a:gd name="connsiteY4" fmla="*/ 24232 h 396630"/>
              <a:gd name="connsiteX5" fmla="*/ 4303986 w 6132786"/>
              <a:gd name="connsiteY5" fmla="*/ 355308 h 396630"/>
              <a:gd name="connsiteX6" fmla="*/ 4619296 w 6132786"/>
              <a:gd name="connsiteY6" fmla="*/ 394721 h 396630"/>
              <a:gd name="connsiteX7" fmla="*/ 6132786 w 6132786"/>
              <a:gd name="connsiteY7" fmla="*/ 386839 h 39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32786" h="396630">
                <a:moveTo>
                  <a:pt x="0" y="355308"/>
                </a:moveTo>
                <a:cubicBezTo>
                  <a:pt x="687113" y="373701"/>
                  <a:pt x="1374227" y="392094"/>
                  <a:pt x="1742089" y="347425"/>
                </a:cubicBezTo>
                <a:cubicBezTo>
                  <a:pt x="2109951" y="302756"/>
                  <a:pt x="2067910" y="139846"/>
                  <a:pt x="2207172" y="87294"/>
                </a:cubicBezTo>
                <a:cubicBezTo>
                  <a:pt x="2346434" y="34742"/>
                  <a:pt x="2300452" y="42624"/>
                  <a:pt x="2577662" y="32114"/>
                </a:cubicBezTo>
                <a:cubicBezTo>
                  <a:pt x="2854872" y="21604"/>
                  <a:pt x="3582713" y="-29634"/>
                  <a:pt x="3870434" y="24232"/>
                </a:cubicBezTo>
                <a:cubicBezTo>
                  <a:pt x="4158155" y="78098"/>
                  <a:pt x="4179176" y="293560"/>
                  <a:pt x="4303986" y="355308"/>
                </a:cubicBezTo>
                <a:cubicBezTo>
                  <a:pt x="4428796" y="417056"/>
                  <a:pt x="4314496" y="389466"/>
                  <a:pt x="4619296" y="394721"/>
                </a:cubicBezTo>
                <a:cubicBezTo>
                  <a:pt x="4924096" y="399976"/>
                  <a:pt x="5528441" y="393407"/>
                  <a:pt x="6132786" y="38683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1651255" y="3361511"/>
            <a:ext cx="33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11651255" y="3001382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/>
              <a:t>c</a:t>
            </a:r>
            <a:endParaRPr lang="en-US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11651255" y="3905510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/>
              <a:t>v</a:t>
            </a:r>
            <a:endParaRPr lang="en-US" baseline="-25000" dirty="0"/>
          </a:p>
        </p:txBody>
      </p:sp>
      <p:sp>
        <p:nvSpPr>
          <p:cNvPr id="31" name="Freeform 30"/>
          <p:cNvSpPr/>
          <p:nvPr/>
        </p:nvSpPr>
        <p:spPr>
          <a:xfrm>
            <a:off x="6326789" y="3647675"/>
            <a:ext cx="5259844" cy="396630"/>
          </a:xfrm>
          <a:custGeom>
            <a:avLst/>
            <a:gdLst>
              <a:gd name="connsiteX0" fmla="*/ 0 w 6132786"/>
              <a:gd name="connsiteY0" fmla="*/ 355308 h 396630"/>
              <a:gd name="connsiteX1" fmla="*/ 1742089 w 6132786"/>
              <a:gd name="connsiteY1" fmla="*/ 347425 h 396630"/>
              <a:gd name="connsiteX2" fmla="*/ 2207172 w 6132786"/>
              <a:gd name="connsiteY2" fmla="*/ 87294 h 396630"/>
              <a:gd name="connsiteX3" fmla="*/ 2577662 w 6132786"/>
              <a:gd name="connsiteY3" fmla="*/ 32114 h 396630"/>
              <a:gd name="connsiteX4" fmla="*/ 3870434 w 6132786"/>
              <a:gd name="connsiteY4" fmla="*/ 24232 h 396630"/>
              <a:gd name="connsiteX5" fmla="*/ 4303986 w 6132786"/>
              <a:gd name="connsiteY5" fmla="*/ 355308 h 396630"/>
              <a:gd name="connsiteX6" fmla="*/ 4619296 w 6132786"/>
              <a:gd name="connsiteY6" fmla="*/ 394721 h 396630"/>
              <a:gd name="connsiteX7" fmla="*/ 6132786 w 6132786"/>
              <a:gd name="connsiteY7" fmla="*/ 386839 h 39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32786" h="396630">
                <a:moveTo>
                  <a:pt x="0" y="355308"/>
                </a:moveTo>
                <a:cubicBezTo>
                  <a:pt x="687113" y="373701"/>
                  <a:pt x="1374227" y="392094"/>
                  <a:pt x="1742089" y="347425"/>
                </a:cubicBezTo>
                <a:cubicBezTo>
                  <a:pt x="2109951" y="302756"/>
                  <a:pt x="2067910" y="139846"/>
                  <a:pt x="2207172" y="87294"/>
                </a:cubicBezTo>
                <a:cubicBezTo>
                  <a:pt x="2346434" y="34742"/>
                  <a:pt x="2300452" y="42624"/>
                  <a:pt x="2577662" y="32114"/>
                </a:cubicBezTo>
                <a:cubicBezTo>
                  <a:pt x="2854872" y="21604"/>
                  <a:pt x="3582713" y="-29634"/>
                  <a:pt x="3870434" y="24232"/>
                </a:cubicBezTo>
                <a:cubicBezTo>
                  <a:pt x="4158155" y="78098"/>
                  <a:pt x="4179176" y="293560"/>
                  <a:pt x="4303986" y="355308"/>
                </a:cubicBezTo>
                <a:cubicBezTo>
                  <a:pt x="4428796" y="417056"/>
                  <a:pt x="4314496" y="389466"/>
                  <a:pt x="4619296" y="394721"/>
                </a:cubicBezTo>
                <a:cubicBezTo>
                  <a:pt x="4924096" y="399976"/>
                  <a:pt x="5528441" y="393407"/>
                  <a:pt x="6132786" y="38683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24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analysis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Thermal noise and probability of error: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𝑒𝑟𝑟</m:t>
                        </m:r>
                      </m:sub>
                    </m:sSub>
                    <m:r>
                      <a:rPr lang="en-US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𝐸</m:t>
                                </m:r>
                              </m:e>
                              <m:sub>
                                <m:r>
                                  <a:rPr lang="en-US" i="1"/>
                                  <m:t>𝑏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/>
                              <m:t>𝑘𝑇</m:t>
                            </m:r>
                          </m:den>
                        </m:f>
                      </m:sup>
                    </m:sSup>
                    <m:r>
                      <a:rPr lang="en-US" i="1"/>
                      <m:t>=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−</m:t>
                            </m:r>
                            <m:r>
                              <a:rPr lang="en-US" i="1"/>
                              <m:t>𝑞𝑉</m:t>
                            </m:r>
                          </m:num>
                          <m:den>
                            <m:r>
                              <a:rPr lang="en-US" i="1"/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Assume worst case minimal reliability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𝑒𝑟𝑟</m:t>
                        </m:r>
                      </m:sub>
                    </m:sSub>
                    <m:r>
                      <a:rPr lang="en-US" i="1"/>
                      <m:t>=0.5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Energy used to represent a bit at this reliability level: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𝐸</m:t>
                        </m:r>
                      </m:e>
                      <m:sub>
                        <m:r>
                          <a:rPr lang="en-US" i="1"/>
                          <m:t>𝑏</m:t>
                        </m:r>
                      </m:sub>
                    </m:sSub>
                    <m:r>
                      <a:rPr lang="en-US" i="1"/>
                      <m:t>=</m:t>
                    </m:r>
                    <m:r>
                      <a:rPr lang="en-US" i="1"/>
                      <m:t>𝑘𝑇</m:t>
                    </m:r>
                    <m:func>
                      <m:funcPr>
                        <m:ctrlPr>
                          <a:rPr lang="en-US" i="1"/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/>
                          <m:t>ln</m:t>
                        </m:r>
                      </m:fName>
                      <m:e>
                        <m:r>
                          <a:rPr lang="en-US" i="1"/>
                          <m:t>2</m:t>
                        </m:r>
                      </m:e>
                    </m:func>
                    <m:r>
                      <a:rPr lang="en-US" i="1"/>
                      <m:t>=0.7</m:t>
                    </m:r>
                    <m:r>
                      <a:rPr lang="en-US" i="1"/>
                      <m:t>𝑘𝑇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This model assumes that bits are destroyed after use.</a:t>
                </a:r>
              </a:p>
              <a:p>
                <a:pPr lvl="1"/>
                <a:r>
                  <a:rPr lang="en-US" dirty="0" smtClean="0"/>
                  <a:t>Reversible computing provides lower </a:t>
                </a:r>
                <a:r>
                  <a:rPr lang="en-US" smtClean="0"/>
                  <a:t>energy limits.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236</Words>
  <Application>Microsoft Office PowerPoint</Application>
  <PresentationFormat>Widescreen</PresentationFormat>
  <Paragraphs>83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Scaling theory and reliability</vt:lpstr>
      <vt:lpstr>Topics</vt:lpstr>
      <vt:lpstr>Ideal scaling theory</vt:lpstr>
      <vt:lpstr>Scaling model</vt:lpstr>
      <vt:lpstr>Scaling effects</vt:lpstr>
      <vt:lpstr>Example: scaling in practice (ITRS)</vt:lpstr>
      <vt:lpstr>Scaling in practice, cont’d.</vt:lpstr>
      <vt:lpstr>Reliability</vt:lpstr>
      <vt:lpstr>Reliability analysis</vt:lpstr>
      <vt:lpstr>Error rates and power consumption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15</cp:revision>
  <dcterms:created xsi:type="dcterms:W3CDTF">2016-05-14T01:06:14Z</dcterms:created>
  <dcterms:modified xsi:type="dcterms:W3CDTF">2016-05-26T00:12:27Z</dcterms:modified>
</cp:coreProperties>
</file>